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handoutMasterIdLst>
    <p:handoutMasterId r:id="rId19"/>
  </p:handoutMasterIdLst>
  <p:sldIdLst>
    <p:sldId id="441" r:id="rId5"/>
    <p:sldId id="442" r:id="rId6"/>
    <p:sldId id="443" r:id="rId7"/>
    <p:sldId id="444" r:id="rId8"/>
    <p:sldId id="445" r:id="rId9"/>
    <p:sldId id="446" r:id="rId10"/>
    <p:sldId id="447" r:id="rId11"/>
    <p:sldId id="448" r:id="rId12"/>
    <p:sldId id="449" r:id="rId13"/>
    <p:sldId id="450" r:id="rId14"/>
    <p:sldId id="451" r:id="rId15"/>
    <p:sldId id="452" r:id="rId16"/>
    <p:sldId id="45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JyMFc+H4UJIRtvsYEfTFjw==" hashData="nxKFRT61IlMn67Ytsb/tpYCiq4A="/>
  <p:extLst>
    <p:ext uri="{521415D9-36F7-43E2-AB2F-B90AF26B5E84}">
      <p14:sectionLst xmlns:p14="http://schemas.microsoft.com/office/powerpoint/2010/main">
        <p14:section name="Untitled Section" id="{D4F66CBC-88D0-469B-AEF4-06DF25BB4B4D}">
          <p14:sldIdLst>
            <p14:sldId id="441"/>
            <p14:sldId id="442"/>
            <p14:sldId id="443"/>
            <p14:sldId id="444"/>
            <p14:sldId id="445"/>
            <p14:sldId id="446"/>
            <p14:sldId id="447"/>
            <p14:sldId id="448"/>
            <p14:sldId id="449"/>
            <p14:sldId id="450"/>
            <p14:sldId id="451"/>
            <p14:sldId id="452"/>
          </p14:sldIdLst>
        </p14:section>
        <p14:section name="Default Section" id="{0472D6FD-30CD-4A22-8E63-F7F105D0B4AF}">
          <p14:sldIdLst>
            <p14:sldId id="45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hret.org/hret/programs/content/cclvideo.mpg" TargetMode="External"/><Relationship Id="rId4" Type="http://schemas.openxmlformats.org/officeDocument/2006/relationships/hyperlink" Target="http://medicalleadership.org/diverse_patient_populations_video.shtml" TargetMode="External"/><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www.explorehealthcareers.org/en/Career.41.aspx"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a:t>
            </a:fld>
            <a:endParaRPr lang="en-US" dirty="0"/>
          </a:p>
        </p:txBody>
      </p:sp>
    </p:spTree>
    <p:extLst>
      <p:ext uri="{BB962C8B-B14F-4D97-AF65-F5344CB8AC3E}">
        <p14:creationId xmlns:p14="http://schemas.microsoft.com/office/powerpoint/2010/main" val="3051877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17">
              <a:defRPr/>
            </a:pPr>
            <a:r>
              <a:rPr lang="en-US" sz="1300" dirty="0"/>
              <a:t>African Americans, Hispanics/Latinos, American Indians and Alaska Natives, Asian Americans, Native Hawaiians and Pacific Islanders, have higher rates of infant mortality, cardiovascular disease, diabetes, HIV infection/AIDS, cancer, and lower rates of immunizations and cancer screening.</a:t>
            </a:r>
          </a:p>
          <a:p>
            <a:pPr defTabSz="931717">
              <a:defRPr/>
            </a:pPr>
            <a:endParaRPr lang="en-US" sz="1300" dirty="0"/>
          </a:p>
          <a:p>
            <a:r>
              <a:rPr lang="en-US" sz="1300" b="1" dirty="0"/>
              <a:t>3.1 What are the factors that lead to disparities in health care?</a:t>
            </a:r>
            <a:r>
              <a:rPr lang="en-US" sz="1300" dirty="0"/>
              <a:t>  The causes of disparities in health care are varied and complex, but two major contributing factors are:</a:t>
            </a:r>
          </a:p>
          <a:p>
            <a:r>
              <a:rPr lang="en-US" sz="1300" dirty="0"/>
              <a:t> </a:t>
            </a:r>
          </a:p>
          <a:p>
            <a:pPr lvl="0"/>
            <a:r>
              <a:rPr lang="en-US" sz="1300" dirty="0"/>
              <a:t> </a:t>
            </a:r>
            <a:r>
              <a:rPr lang="en-US" sz="1300" i="1" dirty="0"/>
              <a:t>Inadequate Access to Care</a:t>
            </a:r>
            <a:r>
              <a:rPr lang="en-US" sz="1300" dirty="0"/>
              <a:t> – Barriers to health care can result from economic, geographic, linguistic, cultural, and health care financing issues.  However, even when minorities have similar levels of access to care, health insurance, and education, the quality and intensity of health care they receive is often lower.</a:t>
            </a:r>
          </a:p>
          <a:p>
            <a:r>
              <a:rPr lang="en-US" sz="1300" dirty="0"/>
              <a:t> </a:t>
            </a:r>
          </a:p>
          <a:p>
            <a:pPr lvl="0"/>
            <a:r>
              <a:rPr lang="en-US" sz="1300" i="1" dirty="0"/>
              <a:t>Substandard Quality of Care</a:t>
            </a:r>
            <a:r>
              <a:rPr lang="en-US" sz="1300" dirty="0"/>
              <a:t> – Lower quality care has many causes, including patient-provider miscommunication, provider discrimination, stereotyping, or prejudice.  Quality of care is usually measured by: 1) effectiveness; 2) patient safety; 3) timeliness; and 4) patient centeredness.</a:t>
            </a:r>
          </a:p>
          <a:p>
            <a:pPr defTabSz="931717">
              <a:defRPr/>
            </a:pPr>
            <a:endParaRPr lang="en-US" sz="1300" dirty="0"/>
          </a:p>
          <a:p>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1300" b="1" dirty="0"/>
              <a:t>4.1 Dealing with language barrier issues in the health care setting.  </a:t>
            </a:r>
            <a:endParaRPr lang="en-US" sz="1300" dirty="0"/>
          </a:p>
          <a:p>
            <a:r>
              <a:rPr lang="en-US" sz="1300" b="1" dirty="0"/>
              <a:t> </a:t>
            </a:r>
            <a:endParaRPr lang="en-US" sz="1300" dirty="0"/>
          </a:p>
          <a:p>
            <a:r>
              <a:rPr lang="en-US" sz="1300" dirty="0"/>
              <a:t>In July of 2006, the Nebraska Department of Health and Human Services adopted the Federal Government’s Limited English Proficiency Policy per Executive Order 13166 for the purpose of improving language access to persons with limited English proficiency (LEP).  Language access means providing health care services in the language spoken by the individual.  This action was in response to the well documented fact that effective communication between an individual and a health care professional is one of the most important factors determining the level of care that an individual receives.</a:t>
            </a:r>
          </a:p>
          <a:p>
            <a:r>
              <a:rPr lang="en-US" sz="1300" dirty="0"/>
              <a:t> </a:t>
            </a:r>
          </a:p>
          <a:p>
            <a:r>
              <a:rPr lang="en-US" sz="1300" dirty="0"/>
              <a:t>When dealing with language issues in health care, there are three options:  1) the individual can learn English; 2) the health care professional can learn the individual’s language; or 3) a qualified and trained interpreter may be utilized.</a:t>
            </a:r>
          </a:p>
          <a:p>
            <a:r>
              <a:rPr lang="en-US" sz="1300" dirty="0"/>
              <a:t> </a:t>
            </a:r>
          </a:p>
          <a:p>
            <a:r>
              <a:rPr lang="en-US" sz="1300" dirty="0"/>
              <a:t>Although many individuals are learning to speak, read, and write English, they may not have reached a level of English proficiency necessary to fully comprehend and discuss their health issues with a health care professional.  Unlike other situations a LEP individual may encounter on a daily basis, it is not realistic or reasonable to expect that an individual will postpone seeking treatment for a severe illness or a medical emergency until they have learned English.  These individuals will seek health care services regardless of their level of English proficiency.  Similarly, it is not realistic or reasonable to expect health care professionals to be proficient in the numerous languages spoken by people in the U.S.   That leaves the third option of using a qualified and trained interpreter as an effective solution to overcome language barriers in health care.  When well qualified and trained interpreters and services are used, health care professionals are able to communicate with an individual in a manner that promotes quality health care services, and trust between the multicultural community and health care professionals.   </a:t>
            </a:r>
          </a:p>
          <a:p>
            <a:r>
              <a:rPr lang="en-US" sz="1300" dirty="0"/>
              <a:t> </a:t>
            </a:r>
          </a:p>
          <a:p>
            <a:r>
              <a:rPr lang="en-US" sz="1300" b="1" i="1" u="sng" dirty="0"/>
              <a:t>Instructor’s Notes &amp; Video</a:t>
            </a:r>
            <a:r>
              <a:rPr lang="en-US" sz="1300" i="1" dirty="0"/>
              <a:t>:  Have the students view the public service announcement created by HRET (Health Research &amp; Educational Trust) depicting the need for cultural competence and linguistic services in health care.  Afterwards, discuss how they would react if they were the individual depicted in the video seeking the health care services.  Does the video achieve its goal in showing the importance of having trained medical interpreters or interpretive services in health care?  </a:t>
            </a:r>
            <a:endParaRPr lang="en-US" sz="1300" dirty="0"/>
          </a:p>
          <a:p>
            <a:r>
              <a:rPr lang="en-US" sz="1300" i="1" dirty="0"/>
              <a:t> </a:t>
            </a:r>
            <a:endParaRPr lang="en-US" sz="1300" dirty="0"/>
          </a:p>
          <a:p>
            <a:r>
              <a:rPr lang="en-US" sz="1300" b="1" i="1" dirty="0"/>
              <a:t>Video found at:  </a:t>
            </a:r>
            <a:r>
              <a:rPr lang="en-US" sz="1300" b="1" i="1" u="sng" dirty="0">
                <a:hlinkClick r:id="rId3"/>
              </a:rPr>
              <a:t>http://www.hret.org/hret/programs/content/cclvideo.mpg</a:t>
            </a:r>
            <a:endParaRPr lang="en-US" sz="1300" b="1" i="1" u="sng" dirty="0"/>
          </a:p>
          <a:p>
            <a:endParaRPr lang="en-US" sz="1300" b="1" i="1" u="sng" dirty="0"/>
          </a:p>
          <a:p>
            <a:r>
              <a:rPr lang="en-US" sz="1300" b="1" dirty="0"/>
              <a:t>4.2 What does it mean to be </a:t>
            </a:r>
            <a:r>
              <a:rPr lang="en-US" sz="1300" b="1" i="1" dirty="0"/>
              <a:t>culturally competent (proficient)</a:t>
            </a:r>
            <a:r>
              <a:rPr lang="en-US" sz="1300" b="1" dirty="0"/>
              <a:t> and why is it important in health care?  </a:t>
            </a:r>
            <a:r>
              <a:rPr lang="en-US" sz="1300" dirty="0"/>
              <a:t>Cultural and linguistic competence is a set of compatible behaviors, attitudes, and policies that come together in a system, agency, or among professionals that enable effective work in cross-cultural situations.</a:t>
            </a:r>
          </a:p>
          <a:p>
            <a:r>
              <a:rPr lang="en-US" sz="1300" dirty="0"/>
              <a:t> </a:t>
            </a:r>
          </a:p>
          <a:p>
            <a:r>
              <a:rPr lang="en-US" sz="1300" dirty="0"/>
              <a:t>Cultural competency is one of the main ingredients in closing the disparities gap in health care.  It’s the way patients and doctors can come together and talk about health concerns without cultural differences hindering the conversation, but enhancing it.  Quite simply, health care services that are respectful of and responsive to the health beliefs, practices and cultural and linguistic needs of diverse patients can help bring about positive health outcomes.</a:t>
            </a:r>
          </a:p>
          <a:p>
            <a:r>
              <a:rPr lang="en-US" sz="1300" dirty="0"/>
              <a:t> </a:t>
            </a:r>
          </a:p>
          <a:p>
            <a:r>
              <a:rPr lang="en-US" sz="1300" b="1" i="1" u="sng" dirty="0"/>
              <a:t>Instructor’s Notes &amp; Video</a:t>
            </a:r>
            <a:r>
              <a:rPr lang="en-US" sz="1300" i="1" dirty="0"/>
              <a:t>:  Have the students watch the 10-minute video produced by the Medical Leadership Council on Cultural Proficiency – </a:t>
            </a:r>
            <a:r>
              <a:rPr lang="en-US" sz="1300" i="1" u="sng" dirty="0"/>
              <a:t>Meeting the Needs of California’s Diverse Patient Populations</a:t>
            </a:r>
            <a:r>
              <a:rPr lang="en-US" sz="1300" i="1" dirty="0"/>
              <a:t>.   In the video, the students will hear how the medical community in the State of California is attempting to cross the barriers that stand between quality health care services and multicultural individuals.</a:t>
            </a:r>
            <a:endParaRPr lang="en-US" sz="1300" dirty="0"/>
          </a:p>
          <a:p>
            <a:r>
              <a:rPr lang="en-US" sz="1300" i="1" dirty="0"/>
              <a:t> </a:t>
            </a:r>
            <a:endParaRPr lang="en-US" sz="1300" dirty="0"/>
          </a:p>
          <a:p>
            <a:r>
              <a:rPr lang="en-US" sz="1300" b="1" i="1" dirty="0"/>
              <a:t>Video found at: </a:t>
            </a:r>
            <a:r>
              <a:rPr lang="en-US" sz="1300" b="1" i="1" u="sng" dirty="0">
                <a:hlinkClick r:id="rId4"/>
              </a:rPr>
              <a:t>http://medicalleadership.org/diverse_patient_populations_video.shtml</a:t>
            </a:r>
            <a:endParaRPr lang="en-US" sz="1300" b="1" i="1" u="sng" dirty="0"/>
          </a:p>
          <a:p>
            <a:endParaRPr lang="en-US" sz="1300" b="1" i="1" u="sng" dirty="0"/>
          </a:p>
          <a:p>
            <a:r>
              <a:rPr lang="en-US" sz="1300" b="1" dirty="0"/>
              <a:t>4.4 How can expanding diversity among health care professionals help minimize disparities in health care for culturally diverse individuals? </a:t>
            </a:r>
            <a:endParaRPr lang="en-US" sz="1300" dirty="0"/>
          </a:p>
          <a:p>
            <a:r>
              <a:rPr lang="en-US" sz="1300" dirty="0"/>
              <a:t> </a:t>
            </a:r>
          </a:p>
          <a:p>
            <a:r>
              <a:rPr lang="en-US" sz="1300" dirty="0"/>
              <a:t>Currently, many racial and ethnic minority groups are underrepresented in the health professions, relative to their proportion in the overall U.S. population.  Increasing the diversity of the health care workforce is a key to increasing access to care and improving the quality of care for minorities.  Minority staff, because of shared cultural beliefs and common language, may improve communication; create a more welcoming environment; and structure health systems to better reflect the needs of minority communities.  In addition to these benefits, racial and ethnic minorities are more likely to serve communities of underrepresented individuals.</a:t>
            </a:r>
          </a:p>
          <a:p>
            <a:r>
              <a:rPr lang="en-US" sz="1300" dirty="0"/>
              <a:t> </a:t>
            </a:r>
          </a:p>
          <a:p>
            <a:r>
              <a:rPr lang="en-US" sz="1300" b="1" i="1" u="sng" dirty="0"/>
              <a:t>Instructor’s Notes &amp; Video</a:t>
            </a:r>
            <a:r>
              <a:rPr lang="en-US" sz="1300" i="1" dirty="0"/>
              <a:t>:  Have the students view the following video created by “Speaking Together”, an initiative funded by the Robert Wood Johnson Foundation and led by a team of experts at The George Washington University School of Public Health. (Double-click on black screen. Video will play automatically if access to internet connection is available.)</a:t>
            </a:r>
            <a:endParaRPr lang="en-US" sz="1300" dirty="0"/>
          </a:p>
          <a:p>
            <a:endParaRPr lang="en-US" sz="1300" dirty="0"/>
          </a:p>
          <a:p>
            <a:endParaRPr lang="en-US" sz="1300" dirty="0"/>
          </a:p>
          <a:p>
            <a:endParaRPr lang="en-US" sz="1300" dirty="0"/>
          </a:p>
          <a:p>
            <a:endParaRPr lang="en-US" sz="1300" dirty="0"/>
          </a:p>
          <a:p>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Respect differences – remember that you are not expected to adopt another’s beliefs</a:t>
            </a:r>
          </a:p>
          <a:p>
            <a:r>
              <a:rPr lang="en-US" dirty="0" smtClean="0"/>
              <a:t>Recognize and promote the patient’s interactions with family</a:t>
            </a:r>
          </a:p>
          <a:p>
            <a:r>
              <a:rPr lang="en-US" dirty="0" smtClean="0"/>
              <a:t>Be</a:t>
            </a:r>
            <a:r>
              <a:rPr lang="en-US" baseline="0" dirty="0" smtClean="0"/>
              <a:t> sensitive to how patients respond to eye contact, touch, and invasion of personal space</a:t>
            </a:r>
          </a:p>
          <a:p>
            <a:r>
              <a:rPr lang="en-US" baseline="0" dirty="0" smtClean="0"/>
              <a:t>Respect spirituality, religious beliefs, symbols, and rituals</a:t>
            </a:r>
            <a:endParaRPr lang="en-US" dirty="0" smtClean="0"/>
          </a:p>
        </p:txBody>
      </p:sp>
      <p:sp>
        <p:nvSpPr>
          <p:cNvPr id="4" name="Slide Number Placeholder 3"/>
          <p:cNvSpPr>
            <a:spLocks noGrp="1"/>
          </p:cNvSpPr>
          <p:nvPr>
            <p:ph type="sldNum" sz="quarter" idx="10"/>
          </p:nvPr>
        </p:nvSpPr>
        <p:spPr/>
        <p:txBody>
          <a:bodyPr/>
          <a:lstStyle/>
          <a:p>
            <a:fld id="{E0597F72-EE3D-4187-9FFD-7B4E4B3C2E52}"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Health care providers must work with and provide care to many different people.  At the same time, they must respect the individuality of each person.  Therefore, every health care provider</a:t>
            </a:r>
            <a:r>
              <a:rPr lang="en-US" baseline="0" dirty="0" smtClean="0"/>
              <a:t> must be aware of the factors that cause each individual to be unique.  Uniqueness is influenced by many things including physical characteristics (sex, body size, and hair, nail, and skin color), family life, socioeconomic status, religious beliefs, geographical location, education, occupation, and life experiences.  A major influence on any individual’s uniqueness is the person’s cultural/ethnic heritage.</a:t>
            </a:r>
          </a:p>
          <a:p>
            <a:r>
              <a:rPr lang="en-US" b="1" baseline="0" dirty="0" smtClean="0"/>
              <a:t>Culture</a:t>
            </a:r>
            <a:r>
              <a:rPr lang="en-US" baseline="0" dirty="0" smtClean="0"/>
              <a:t> – it is often defined as a set of rules, because culture provides an individual with a blueprint or general design for living.  Family relations, child rearing, education, occupational choice, social interactions, spirituality, religious beliefs, food preference, health beliefs, and health care are all influenced by culture.</a:t>
            </a:r>
          </a:p>
          <a:p>
            <a:pPr>
              <a:buFont typeface="Arial" pitchFamily="34" charset="0"/>
              <a:buChar char="•"/>
            </a:pPr>
            <a:r>
              <a:rPr lang="en-US" baseline="0" dirty="0" smtClean="0"/>
              <a:t>Culture is not uniform among all members within a cultural group, but it does provide a foundation for behavior.  Even though differences exist between cultural groups and in individuals with a cultural group, all cultures have four basic characteristics:</a:t>
            </a:r>
          </a:p>
          <a:p>
            <a:pPr marL="232929" indent="-232929">
              <a:buFont typeface="+mj-lt"/>
              <a:buAutoNum type="arabicPeriod"/>
            </a:pPr>
            <a:r>
              <a:rPr lang="en-US" baseline="0" dirty="0" smtClean="0"/>
              <a:t>Culture is learned – culture does not just happen.  It is taught to others.  For example, children learn patterns of behavior by imitating adults and developing attitudes accepted by others.</a:t>
            </a:r>
          </a:p>
          <a:p>
            <a:pPr marL="232929" indent="-232929">
              <a:buFont typeface="+mj-lt"/>
              <a:buAutoNum type="arabicPeriod"/>
            </a:pPr>
            <a:r>
              <a:rPr lang="en-US" baseline="0" dirty="0" smtClean="0"/>
              <a:t>Culture is shared – common practices and beliefs are shared with others in a cultural group.</a:t>
            </a:r>
          </a:p>
          <a:p>
            <a:pPr marL="232929" indent="-232929">
              <a:buFont typeface="+mj-lt"/>
              <a:buAutoNum type="arabicPeriod"/>
            </a:pPr>
            <a:r>
              <a:rPr lang="en-US" baseline="0" dirty="0" smtClean="0"/>
              <a:t>Culture is social in nature – individuals in the cultural group understand appropriate behavior based on traditions that have been passed from generation to generation.</a:t>
            </a:r>
          </a:p>
          <a:p>
            <a:pPr marL="232929" indent="-232929">
              <a:buFont typeface="+mj-lt"/>
              <a:buAutoNum type="arabicPeriod"/>
            </a:pPr>
            <a:r>
              <a:rPr lang="en-US" baseline="0" dirty="0" smtClean="0"/>
              <a:t>Culture is dynamic and constantly changing – new ideas may generate different standards for behavior.  This allows a cultural group to meet the needs of the group by adapting to environmental changes.</a:t>
            </a:r>
          </a:p>
        </p:txBody>
      </p:sp>
      <p:sp>
        <p:nvSpPr>
          <p:cNvPr id="4" name="Slide Number Placeholder 3"/>
          <p:cNvSpPr>
            <a:spLocks noGrp="1"/>
          </p:cNvSpPr>
          <p:nvPr>
            <p:ph type="sldNum" sz="quarter" idx="10"/>
          </p:nvPr>
        </p:nvSpPr>
        <p:spPr/>
        <p:txBody>
          <a:bodyPr/>
          <a:lstStyle/>
          <a:p>
            <a:fld id="{E0597F72-EE3D-4187-9FFD-7B4E4B3C2E52}"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Bias, prejudice, and stereotyping can interfere with acceptance of cultural diversity.</a:t>
            </a:r>
          </a:p>
          <a:p>
            <a:endParaRPr lang="en-US" dirty="0" smtClean="0"/>
          </a:p>
          <a:p>
            <a:r>
              <a:rPr lang="en-US" dirty="0" smtClean="0"/>
              <a:t>Ethnocentric individuals believe that their cultural values are better than the cultural values of others, and may antagonize and alienate people from other cultures.</a:t>
            </a:r>
          </a:p>
          <a:p>
            <a:endParaRPr lang="en-US" dirty="0" smtClean="0"/>
          </a:p>
          <a:p>
            <a:r>
              <a:rPr lang="en-US" dirty="0" smtClean="0"/>
              <a:t>Prejudiced</a:t>
            </a:r>
            <a:r>
              <a:rPr lang="en-US" baseline="0" dirty="0" smtClean="0"/>
              <a:t> individuals regard their ideas or behavior as right and other ideas or behavior as wrong.  They are frequently afraid of things that are different.  Prejudice cases fear and distrust and interferes with interpersonal relationships.  Every individual is prejudiced to some degree.  We all want to feel that our beliefs are correct.  In health care, however, it is important to be aware of our prejudices and to make every effort to obtain as much information about a situation as possible.  This allows for us to learn about other individuals, understand their beliefs, and communicate successfully.</a:t>
            </a:r>
          </a:p>
          <a:p>
            <a:endParaRPr lang="en-US" baseline="0" dirty="0" smtClean="0"/>
          </a:p>
          <a:p>
            <a:r>
              <a:rPr lang="en-US" baseline="0" dirty="0" smtClean="0"/>
              <a:t>Stereotype example “All blondes are dumb”  This stereotype has been perpetuated by “blond jokes” detrimental to individuals who have light colored hair.  Similar stereotypes exist with regard to race, sex, body size (thin, obese, short, or tall) , occupation, and ethnic/cultural group.  It is essential to remember that everyone is a unique individual.  Each person will have different life experiences and exposure to other cultures and ideas.  This allows a person to develop a unique personality and lifestyle.</a:t>
            </a:r>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Bias, prejudice, and stereotyping are barriers to effective relationships with others.  Health care providers must be</a:t>
            </a:r>
            <a:r>
              <a:rPr lang="en-US" baseline="0" dirty="0" smtClean="0"/>
              <a:t> alert to these barriers and make every effort to avoid them.</a:t>
            </a:r>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31717">
              <a:defRPr/>
            </a:pPr>
            <a:r>
              <a:rPr lang="en-US" sz="1300" b="1" dirty="0"/>
              <a:t>2.0 How do we define ourselves as individuals in a cultural perspective?</a:t>
            </a:r>
            <a:r>
              <a:rPr lang="en-US" sz="1300" dirty="0"/>
              <a:t>  Defining ourselves in a cultural perspective involves identifying the attributes that influence how we function in all areas of our lives.  These attributes are less “visible” to others and often not readily apparent.  Examples of these attributes could include: see slide</a:t>
            </a:r>
          </a:p>
          <a:p>
            <a:pPr defTabSz="931717">
              <a:defRPr/>
            </a:pPr>
            <a:endParaRPr lang="en-US" sz="1300" dirty="0"/>
          </a:p>
          <a:p>
            <a:r>
              <a:rPr lang="en-US" sz="1300" b="1" dirty="0"/>
              <a:t>2.1 What is “cultural programming” and where does it come from?</a:t>
            </a:r>
            <a:r>
              <a:rPr lang="en-US" sz="1300" dirty="0"/>
              <a:t>  Psychologists believe we are all “culturally programmed” by the age of three.  Cultural programming is defined as the development of an individual’s belief system based on the culture they are born into, and the life experiences attained through involvement with family members.  Generally, an individual accepts these beliefs, languages, and ideas without question and uses them to form the foundation of their own cultural identity.</a:t>
            </a:r>
          </a:p>
          <a:p>
            <a:r>
              <a:rPr lang="en-US" sz="1300" dirty="0"/>
              <a:t> </a:t>
            </a:r>
          </a:p>
          <a:p>
            <a:r>
              <a:rPr lang="en-US" sz="1300" b="1" i="1" u="sng" dirty="0"/>
              <a:t>Instructor’s Note &amp; Student Exercise 2.1</a:t>
            </a:r>
            <a:r>
              <a:rPr lang="en-US" sz="1300" i="1" dirty="0"/>
              <a:t>:  Have the students use the “You as the Culturally Diverse Entity” exercise handout to identify in each of the outer circles the influences that contributed to their cultural programming.  For each of the influences, have them identify a rule, norm, behavior or value they learned from that source.  As an option, discuss as a group.</a:t>
            </a:r>
            <a:endParaRPr lang="en-US" sz="1300" dirty="0"/>
          </a:p>
          <a:p>
            <a:pPr defTabSz="931717">
              <a:defRPr/>
            </a:pPr>
            <a:endParaRPr lang="en-US" sz="1300" dirty="0"/>
          </a:p>
          <a:p>
            <a:r>
              <a:rPr lang="en-US" sz="1300" b="1" dirty="0"/>
              <a:t>2.2 Making a connection between cultural programming and the development of cultural rules.</a:t>
            </a:r>
            <a:r>
              <a:rPr lang="en-US" sz="1300" dirty="0"/>
              <a:t>  When an individual develops their cultural identity based on their cultural programming, certain behaviors and cultural rules are expected to be followed.  These rules and behaviors allow individuals to make sense of their surroundings and reduce anxiety about their social environment.  We learn these rules as children by listening and observing others.  They influence how we express our ethics, habits, how we make friends/enemies, our sense of time and punctuality, our ideas about male/female roles and relationships, manners, and how we show respect for others.  Because these cultural rules are so ingrained in us, to witness someone violating or behaving contrary to one of these rules is interpreted as being wrong.  How we choose to react to this situation ultimately defines whether we show tolerance and respect, or disapproval and rejection. </a:t>
            </a:r>
          </a:p>
          <a:p>
            <a:r>
              <a:rPr lang="en-US" sz="1300" dirty="0"/>
              <a:t> </a:t>
            </a:r>
          </a:p>
          <a:p>
            <a:r>
              <a:rPr lang="en-US" sz="1300" b="1" i="1" u="sng" dirty="0"/>
              <a:t>Instructor’s Note &amp; Student Exercise 2.2</a:t>
            </a:r>
            <a:r>
              <a:rPr lang="en-US" sz="1300" i="1" dirty="0"/>
              <a:t>: In order to move towards tolerance and mutual respect for people of cultures different than our own, it is important that we try to understand our own beliefs and recognize the level of comfort we feel with diversity. Have the students do the “Self-Assessment of Your Comfort with Diversity” activity.  As an option, discuss as a group how our level of comfort with an individual could influence how we treat or behave towards them.</a:t>
            </a:r>
            <a:endParaRPr lang="en-US" sz="1300" dirty="0"/>
          </a:p>
          <a:p>
            <a:pPr defTabSz="931717">
              <a:defRPr/>
            </a:pPr>
            <a:endParaRPr lang="en-US" sz="1300" dirty="0"/>
          </a:p>
          <a:p>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cultural and ethnic beliefs of an individual will affect the behavior of the individual.  Health care providers must be aware of these beliefs in order to provide holistic care.</a:t>
            </a:r>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Most patients appreciate it when a health care worker can speak even a few words in the patient’s language.  Make every attempt to try to learn some words or phrases in the patient’s language.  Even a few words allow you to show the patient that you are trying</a:t>
            </a:r>
            <a:r>
              <a:rPr lang="en-US" baseline="0" dirty="0" smtClean="0"/>
              <a:t> to communicate.  If you work with many patients who speak a common language, such as Spanish, try to master the basics of that language by taking an introductory course or by using an audiotape.</a:t>
            </a:r>
          </a:p>
          <a:p>
            <a:endParaRPr lang="en-US" baseline="0" dirty="0" smtClean="0"/>
          </a:p>
          <a:p>
            <a:r>
              <a:rPr lang="en-US" baseline="0" dirty="0" smtClean="0"/>
              <a:t>Other resources are also available to help a health care provider meet the needs of a non English-speaking patient.  Many health care facilities have health care information or questions printed in several languages.  Cards can be purchased that explain basic health care procedures or treatments in many other languages.</a:t>
            </a:r>
          </a:p>
          <a:p>
            <a:endParaRPr lang="en-US" baseline="0" dirty="0" smtClean="0"/>
          </a:p>
          <a:p>
            <a:r>
              <a:rPr lang="en-US" baseline="0" dirty="0" smtClean="0"/>
              <a:t>Most states require that any medical permit requiring a written signature be printed in the patient’s language to ensure that the patient understands what he or she is signing.  Health care providers must be aware of legal requirements for non-English speaking patients and make sure that these requirements are met.</a:t>
            </a:r>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ction="ppaction://hlinkfile"/>
              </a:rPr>
              <a:t>Chiropractor</a:t>
            </a:r>
            <a:r>
              <a:rPr lang="en-US" dirty="0" smtClean="0"/>
              <a:t> Chiropractic care (also simply "chiropractic") is a health care discipline which emphasizes the inherent power of the body to heal itself without the use of drugs or surgery.</a:t>
            </a:r>
          </a:p>
          <a:p>
            <a:endParaRPr lang="en-US" dirty="0" smtClean="0"/>
          </a:p>
          <a:p>
            <a:r>
              <a:rPr lang="en-US" b="1" dirty="0" smtClean="0"/>
              <a:t>Overview of Naturopaths:</a:t>
            </a:r>
          </a:p>
          <a:p>
            <a:r>
              <a:rPr lang="en-US" dirty="0" smtClean="0"/>
              <a:t>A naturopathic doctor (ND) practices a form of medicine that blends centuries-old, natural, non-toxic therapies with current advances in the study of health and human systems. Naturopathic medicine covers all aspects of family health from prenatal to geriatric care, with a special focus on whole-patient wellness.  </a:t>
            </a:r>
          </a:p>
          <a:p>
            <a:r>
              <a:rPr lang="en-US" dirty="0" smtClean="0"/>
              <a:t>NDs tailor their treatment protocols to suit each patient as an individual, placing a strong emphasis upon prevention and self-care.  Naturopathic medicine is based upon six fundamental principles:</a:t>
            </a:r>
          </a:p>
          <a:p>
            <a:r>
              <a:rPr lang="en-US" b="1" i="1" dirty="0" smtClean="0"/>
              <a:t>The Healing Power of Nature</a:t>
            </a:r>
            <a:r>
              <a:rPr lang="en-US" dirty="0" smtClean="0"/>
              <a:t> - Trust in the body’s inherent wisdom to heal itself. </a:t>
            </a:r>
          </a:p>
          <a:p>
            <a:r>
              <a:rPr lang="en-US" b="1" i="1" dirty="0" smtClean="0"/>
              <a:t>Identify and Treat the Causes</a:t>
            </a:r>
            <a:r>
              <a:rPr lang="en-US" dirty="0" smtClean="0"/>
              <a:t> - Look beyond the symptoms to the underlying cause. </a:t>
            </a:r>
          </a:p>
          <a:p>
            <a:r>
              <a:rPr lang="en-US" b="1" i="1" dirty="0" smtClean="0"/>
              <a:t>First Do No Harm</a:t>
            </a:r>
            <a:r>
              <a:rPr lang="en-US" dirty="0" smtClean="0"/>
              <a:t> - Utilize the most natural, least invasive and least toxic therapies. </a:t>
            </a:r>
          </a:p>
          <a:p>
            <a:r>
              <a:rPr lang="en-US" b="1" i="1" dirty="0" smtClean="0"/>
              <a:t>Doctor as Teacher</a:t>
            </a:r>
            <a:r>
              <a:rPr lang="en-US" dirty="0" smtClean="0"/>
              <a:t> - Educate patients in the steps to achieving and maintaining health. </a:t>
            </a:r>
          </a:p>
          <a:p>
            <a:r>
              <a:rPr lang="en-US" b="1" i="1" dirty="0" smtClean="0"/>
              <a:t>Treat the Whole Person</a:t>
            </a:r>
            <a:r>
              <a:rPr lang="en-US" dirty="0" smtClean="0"/>
              <a:t> - View the body as an integrated whole in all its physical and spiritual dimensions. </a:t>
            </a:r>
          </a:p>
          <a:p>
            <a:r>
              <a:rPr lang="en-US" b="1" i="1" dirty="0" smtClean="0"/>
              <a:t>Prevention</a:t>
            </a:r>
            <a:r>
              <a:rPr lang="en-US" dirty="0" smtClean="0"/>
              <a:t> - Focus on overall health, wellness and disease prevention</a:t>
            </a:r>
          </a:p>
          <a:p>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long as it will not cause harm,</a:t>
            </a:r>
            <a:r>
              <a:rPr lang="en-US" baseline="0" dirty="0" smtClean="0"/>
              <a:t> every effort must be made to allow an individual to express his/her beliefs, practice any rituals, and/or follow a special diet.</a:t>
            </a:r>
            <a:endParaRPr lang="en-US" dirty="0"/>
          </a:p>
        </p:txBody>
      </p:sp>
      <p:sp>
        <p:nvSpPr>
          <p:cNvPr id="4" name="Slide Number Placeholder 3"/>
          <p:cNvSpPr>
            <a:spLocks noGrp="1"/>
          </p:cNvSpPr>
          <p:nvPr>
            <p:ph type="sldNum" sz="quarter" idx="10"/>
          </p:nvPr>
        </p:nvSpPr>
        <p:spPr/>
        <p:txBody>
          <a:bodyPr/>
          <a:lstStyle/>
          <a:p>
            <a:fld id="{E0597F72-EE3D-4187-9FFD-7B4E4B3C2E5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7" name="Footer Placeholder 16"/>
          <p:cNvSpPr>
            <a:spLocks noGrp="1"/>
          </p:cNvSpPr>
          <p:nvPr>
            <p:ph type="ftr" sz="quarter" idx="11"/>
          </p:nvPr>
        </p:nvSpPr>
        <p:spPr bwMode="auto">
          <a:xfrm rot="5400000">
            <a:off x="7077269" y="4181669"/>
            <a:ext cx="3657600" cy="384048"/>
          </a:xfrm>
          <a:prstGeom prst="rect">
            <a:avLst/>
          </a:prstGeo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rot="5400000">
            <a:off x="7589520" y="1081851"/>
            <a:ext cx="2011680" cy="384048"/>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rot="5400000">
            <a:off x="6990186" y="3737240"/>
            <a:ext cx="3200400" cy="36576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229600" y="6019800"/>
            <a:ext cx="609600" cy="521208"/>
          </a:xfrm>
          <a:prstGeom prst="rect">
            <a:avLst/>
          </a:prstGeom>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a:prstGeom prst="rect">
            <a:avLst/>
          </a:prstGeo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a:xfrm rot="5400000">
            <a:off x="6990186" y="3737240"/>
            <a:ext cx="3200400" cy="365760"/>
          </a:xfrm>
          <a:prstGeom prst="rect">
            <a:avLst/>
          </a:prstGeom>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143000"/>
          </a:xfrm>
        </p:spPr>
        <p:txBody>
          <a:bodyPr>
            <a:normAutofit/>
          </a:bodyPr>
          <a:lstStyle/>
          <a:p>
            <a:pPr algn="ctr"/>
            <a:r>
              <a:rPr lang="en-US" sz="6000" dirty="0" smtClean="0">
                <a:latin typeface="Arial"/>
                <a:cs typeface="Arial"/>
              </a:rPr>
              <a:t>Cultural Diversity</a:t>
            </a:r>
            <a:endParaRPr lang="en-US" sz="6000" dirty="0">
              <a:latin typeface="Arial"/>
              <a:cs typeface="Arial"/>
            </a:endParaRPr>
          </a:p>
        </p:txBody>
      </p:sp>
      <p:pic>
        <p:nvPicPr>
          <p:cNvPr id="3" name="Picture 2" descr="HELP-Logo.png"/>
          <p:cNvPicPr>
            <a:picLocks noChangeAspect="1"/>
          </p:cNvPicPr>
          <p:nvPr/>
        </p:nvPicPr>
        <p:blipFill>
          <a:blip r:embed="rId3"/>
          <a:stretch>
            <a:fillRect/>
          </a:stretch>
        </p:blipFill>
        <p:spPr>
          <a:xfrm>
            <a:off x="3581400" y="304800"/>
            <a:ext cx="1828800" cy="13258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Disparities in Health Care</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Partially attributed to race, culture, and ethnicity</a:t>
            </a:r>
          </a:p>
          <a:p>
            <a:pPr>
              <a:buClr>
                <a:srgbClr val="70BF15"/>
              </a:buClr>
              <a:buFont typeface="Arial"/>
              <a:buChar char="•"/>
            </a:pPr>
            <a:r>
              <a:rPr lang="en-US" dirty="0" smtClean="0">
                <a:solidFill>
                  <a:srgbClr val="595959"/>
                </a:solidFill>
                <a:latin typeface="Arial"/>
                <a:cs typeface="Arial"/>
              </a:rPr>
              <a:t>Gap between the health status of minorities and non-minorities in the U.S.</a:t>
            </a:r>
          </a:p>
          <a:p>
            <a:pPr>
              <a:buClr>
                <a:srgbClr val="70BF15"/>
              </a:buClr>
              <a:buFont typeface="Arial"/>
              <a:buChar char="•"/>
            </a:pPr>
            <a:r>
              <a:rPr lang="en-US" dirty="0" smtClean="0">
                <a:solidFill>
                  <a:srgbClr val="595959"/>
                </a:solidFill>
                <a:latin typeface="Arial"/>
                <a:cs typeface="Arial"/>
              </a:rPr>
              <a:t>Racial and ethnic minorities continue to have more disease, disability, and premature death than non-minorities</a:t>
            </a:r>
          </a:p>
          <a:p>
            <a:pPr>
              <a:buClr>
                <a:srgbClr val="70BF15"/>
              </a:buClr>
              <a:buFont typeface="Arial"/>
              <a:buChar char="•"/>
            </a:pPr>
            <a:r>
              <a:rPr lang="en-US" dirty="0" smtClean="0">
                <a:solidFill>
                  <a:srgbClr val="595959"/>
                </a:solidFill>
                <a:latin typeface="Arial"/>
                <a:cs typeface="Arial"/>
              </a:rPr>
              <a:t>Factors in disparities in health care?</a:t>
            </a:r>
          </a:p>
          <a:p>
            <a:pPr lvl="1">
              <a:buClr>
                <a:srgbClr val="70BF15"/>
              </a:buClr>
              <a:buFont typeface="Arial"/>
              <a:buChar char="•"/>
            </a:pPr>
            <a:r>
              <a:rPr lang="en-US" dirty="0" smtClean="0">
                <a:solidFill>
                  <a:srgbClr val="595959"/>
                </a:solidFill>
                <a:latin typeface="Arial"/>
                <a:cs typeface="Arial"/>
              </a:rPr>
              <a:t>Inadequate Access to Care</a:t>
            </a:r>
          </a:p>
          <a:p>
            <a:pPr lvl="1">
              <a:buClr>
                <a:srgbClr val="70BF15"/>
              </a:buClr>
              <a:buFont typeface="Arial"/>
              <a:buChar char="•"/>
            </a:pPr>
            <a:r>
              <a:rPr lang="en-US" dirty="0" smtClean="0">
                <a:solidFill>
                  <a:srgbClr val="595959"/>
                </a:solidFill>
                <a:latin typeface="Arial"/>
                <a:cs typeface="Arial"/>
              </a:rPr>
              <a:t>Substandard Quality of care</a:t>
            </a:r>
          </a:p>
          <a:p>
            <a:pPr>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latin typeface="Arial"/>
                <a:cs typeface="Arial"/>
              </a:rPr>
              <a:t>Addressing Diversity in Health Care</a:t>
            </a:r>
            <a:endParaRPr lang="en-US"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Language Access</a:t>
            </a:r>
          </a:p>
          <a:p>
            <a:pPr lvl="1">
              <a:buClr>
                <a:srgbClr val="70BF15"/>
              </a:buClr>
              <a:buFont typeface="Arial"/>
              <a:buChar char="•"/>
            </a:pPr>
            <a:r>
              <a:rPr lang="en-US" dirty="0" smtClean="0">
                <a:solidFill>
                  <a:srgbClr val="595959"/>
                </a:solidFill>
                <a:latin typeface="Arial"/>
                <a:cs typeface="Arial"/>
              </a:rPr>
              <a:t>Providing services in the language spoken by the patient</a:t>
            </a:r>
          </a:p>
          <a:p>
            <a:pPr marL="365760" lvl="1"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Culturally competent Health Care professionals</a:t>
            </a:r>
          </a:p>
          <a:p>
            <a:pPr lvl="1">
              <a:buClr>
                <a:srgbClr val="70BF15"/>
              </a:buClr>
              <a:buFont typeface="Arial"/>
              <a:buChar char="•"/>
            </a:pPr>
            <a:r>
              <a:rPr lang="en-US" dirty="0" smtClean="0">
                <a:solidFill>
                  <a:srgbClr val="595959"/>
                </a:solidFill>
                <a:latin typeface="Arial"/>
                <a:cs typeface="Arial"/>
              </a:rPr>
              <a:t>A set of compatible behaviors, attitudes, and policies that come together in a system, agency, or among professionals that enable effective work in cross-cultural situations</a:t>
            </a:r>
          </a:p>
          <a:p>
            <a:pPr marL="365760" lvl="1"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Diverse Workforce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Autofit/>
          </a:bodyPr>
          <a:lstStyle/>
          <a:p>
            <a:r>
              <a:rPr lang="en-US" sz="3600" dirty="0" smtClean="0">
                <a:latin typeface="Arial"/>
                <a:cs typeface="Arial"/>
              </a:rPr>
              <a:t>Respecting Cultural Diversity</a:t>
            </a:r>
            <a:endParaRPr lang="en-US" sz="36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rgbClr val="595959"/>
                </a:solidFill>
                <a:latin typeface="Arial"/>
                <a:cs typeface="Arial"/>
              </a:rPr>
              <a:t>Regard each person as a unique individual</a:t>
            </a:r>
          </a:p>
          <a:p>
            <a:pPr>
              <a:buClr>
                <a:srgbClr val="70BF15"/>
              </a:buClr>
              <a:buFont typeface="Arial"/>
              <a:buChar char="•"/>
            </a:pPr>
            <a:r>
              <a:rPr lang="en-US" dirty="0" smtClean="0">
                <a:solidFill>
                  <a:srgbClr val="595959"/>
                </a:solidFill>
                <a:latin typeface="Arial"/>
                <a:cs typeface="Arial"/>
              </a:rPr>
              <a:t>Listen to patients as they express their beliefs</a:t>
            </a:r>
          </a:p>
          <a:p>
            <a:pPr>
              <a:buClr>
                <a:srgbClr val="70BF15"/>
              </a:buClr>
              <a:buFont typeface="Arial"/>
              <a:buChar char="•"/>
            </a:pPr>
            <a:r>
              <a:rPr lang="en-US" dirty="0" smtClean="0">
                <a:solidFill>
                  <a:srgbClr val="595959"/>
                </a:solidFill>
                <a:latin typeface="Arial"/>
                <a:cs typeface="Arial"/>
              </a:rPr>
              <a:t>Appreciate differences in people</a:t>
            </a:r>
          </a:p>
          <a:p>
            <a:pPr>
              <a:buClr>
                <a:srgbClr val="70BF15"/>
              </a:buClr>
              <a:buFont typeface="Arial"/>
              <a:buChar char="•"/>
            </a:pPr>
            <a:r>
              <a:rPr lang="en-US" dirty="0" smtClean="0">
                <a:solidFill>
                  <a:srgbClr val="595959"/>
                </a:solidFill>
                <a:latin typeface="Arial"/>
                <a:cs typeface="Arial"/>
              </a:rPr>
              <a:t>Learn more about the cultural and ethnic groups you see frequently</a:t>
            </a:r>
          </a:p>
          <a:p>
            <a:pPr>
              <a:buClr>
                <a:srgbClr val="70BF15"/>
              </a:buClr>
              <a:buFont typeface="Arial"/>
              <a:buChar char="•"/>
            </a:pPr>
            <a:r>
              <a:rPr lang="en-US" dirty="0" smtClean="0">
                <a:solidFill>
                  <a:srgbClr val="595959"/>
                </a:solidFill>
                <a:latin typeface="Arial"/>
                <a:cs typeface="Arial"/>
              </a:rPr>
              <a:t>Recognize and avoid bias, prejudice, &amp; stereotyping</a:t>
            </a:r>
          </a:p>
          <a:p>
            <a:pPr>
              <a:buClr>
                <a:srgbClr val="70BF15"/>
              </a:buClr>
              <a:buFont typeface="Arial"/>
              <a:buChar char="•"/>
            </a:pPr>
            <a:r>
              <a:rPr lang="en-US" dirty="0" smtClean="0">
                <a:solidFill>
                  <a:srgbClr val="595959"/>
                </a:solidFill>
                <a:latin typeface="Arial"/>
                <a:cs typeface="Arial"/>
              </a:rPr>
              <a:t>Ask questions to determine a person’s beliefs</a:t>
            </a:r>
          </a:p>
          <a:p>
            <a:pPr>
              <a:buClr>
                <a:srgbClr val="70BF15"/>
              </a:buClr>
              <a:buFont typeface="Arial"/>
              <a:buChar char="•"/>
            </a:pPr>
            <a:r>
              <a:rPr lang="en-US" dirty="0" smtClean="0">
                <a:solidFill>
                  <a:srgbClr val="595959"/>
                </a:solidFill>
                <a:latin typeface="Arial"/>
                <a:cs typeface="Arial"/>
              </a:rPr>
              <a:t>Evaluate all information before forming an opinion</a:t>
            </a:r>
          </a:p>
          <a:p>
            <a:pPr>
              <a:buClr>
                <a:srgbClr val="70BF15"/>
              </a:buClr>
              <a:buFont typeface="Arial"/>
              <a:buChar char="•"/>
            </a:pPr>
            <a:r>
              <a:rPr lang="en-US" dirty="0" smtClean="0">
                <a:solidFill>
                  <a:srgbClr val="595959"/>
                </a:solidFill>
                <a:latin typeface="Arial"/>
                <a:cs typeface="Arial"/>
              </a:rPr>
              <a:t>Allow patients to practice and express their beliefs as much as possible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dirty="0"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868362"/>
          </a:xfrm>
        </p:spPr>
        <p:txBody>
          <a:bodyPr>
            <a:normAutofit/>
          </a:bodyPr>
          <a:lstStyle/>
          <a:p>
            <a:r>
              <a:rPr lang="en-US" sz="4000" dirty="0" smtClean="0">
                <a:latin typeface="Arial"/>
                <a:cs typeface="Arial"/>
              </a:rPr>
              <a:t>How to define Culture ?</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chemeClr val="tx1">
                    <a:lumMod val="65000"/>
                    <a:lumOff val="35000"/>
                  </a:schemeClr>
                </a:solidFill>
                <a:latin typeface="Arial"/>
                <a:cs typeface="Arial"/>
              </a:rPr>
              <a:t>Culture: values, beliefs, attitudes, languages, symbols, rituals, behaviors and customs unique to a particular group of people and passed from one generation to the next</a:t>
            </a:r>
          </a:p>
          <a:p>
            <a:pPr>
              <a:buClr>
                <a:srgbClr val="70BF15"/>
              </a:buClr>
              <a:buFont typeface="Arial"/>
              <a:buChar char="•"/>
            </a:pPr>
            <a:endParaRPr lang="en-US" dirty="0" smtClean="0">
              <a:solidFill>
                <a:schemeClr val="tx1">
                  <a:lumMod val="65000"/>
                  <a:lumOff val="35000"/>
                </a:schemeClr>
              </a:solidFill>
              <a:latin typeface="Arial"/>
              <a:cs typeface="Arial"/>
            </a:endParaRPr>
          </a:p>
          <a:p>
            <a:pPr>
              <a:buClr>
                <a:srgbClr val="70BF15"/>
              </a:buClr>
              <a:buFont typeface="Arial"/>
              <a:buChar char="•"/>
            </a:pPr>
            <a:r>
              <a:rPr lang="en-US" dirty="0" smtClean="0">
                <a:solidFill>
                  <a:schemeClr val="tx1">
                    <a:lumMod val="65000"/>
                    <a:lumOff val="35000"/>
                  </a:schemeClr>
                </a:solidFill>
                <a:latin typeface="Arial"/>
                <a:cs typeface="Arial"/>
              </a:rPr>
              <a:t>Road map for how an individual perceives and interacts with the world</a:t>
            </a:r>
          </a:p>
          <a:p>
            <a:pPr lvl="1">
              <a:buClr>
                <a:srgbClr val="70BF15"/>
              </a:buClr>
              <a:buFont typeface="Arial"/>
              <a:buChar char="•"/>
            </a:pPr>
            <a:r>
              <a:rPr lang="en-US" dirty="0" smtClean="0">
                <a:solidFill>
                  <a:schemeClr val="tx1">
                    <a:lumMod val="65000"/>
                    <a:lumOff val="35000"/>
                  </a:schemeClr>
                </a:solidFill>
                <a:latin typeface="Arial"/>
                <a:cs typeface="Arial"/>
              </a:rPr>
              <a:t>Culture is learned</a:t>
            </a:r>
          </a:p>
          <a:p>
            <a:pPr lvl="1">
              <a:buClr>
                <a:srgbClr val="70BF15"/>
              </a:buClr>
              <a:buFont typeface="Arial"/>
              <a:buChar char="•"/>
            </a:pPr>
            <a:r>
              <a:rPr lang="en-US" dirty="0" smtClean="0">
                <a:solidFill>
                  <a:schemeClr val="tx1">
                    <a:lumMod val="65000"/>
                    <a:lumOff val="35000"/>
                  </a:schemeClr>
                </a:solidFill>
                <a:latin typeface="Arial"/>
                <a:cs typeface="Arial"/>
              </a:rPr>
              <a:t>Culture is shared</a:t>
            </a:r>
          </a:p>
          <a:p>
            <a:pPr lvl="1">
              <a:buClr>
                <a:srgbClr val="70BF15"/>
              </a:buClr>
              <a:buFont typeface="Arial"/>
              <a:buChar char="•"/>
            </a:pPr>
            <a:r>
              <a:rPr lang="en-US" dirty="0" smtClean="0">
                <a:solidFill>
                  <a:schemeClr val="tx1">
                    <a:lumMod val="65000"/>
                    <a:lumOff val="35000"/>
                  </a:schemeClr>
                </a:solidFill>
                <a:latin typeface="Arial"/>
                <a:cs typeface="Arial"/>
              </a:rPr>
              <a:t>Culture is social in nature</a:t>
            </a:r>
          </a:p>
          <a:p>
            <a:pPr lvl="1">
              <a:buClr>
                <a:srgbClr val="70BF15"/>
              </a:buClr>
              <a:buFont typeface="Arial"/>
              <a:buChar char="•"/>
            </a:pPr>
            <a:r>
              <a:rPr lang="en-US" dirty="0" smtClean="0">
                <a:solidFill>
                  <a:schemeClr val="tx1">
                    <a:lumMod val="65000"/>
                    <a:lumOff val="35000"/>
                  </a:schemeClr>
                </a:solidFill>
                <a:latin typeface="Arial"/>
                <a:cs typeface="Arial"/>
              </a:rPr>
              <a:t>Culture is dynamic and constantly changing</a:t>
            </a:r>
            <a:endParaRPr lang="en-US" dirty="0">
              <a:solidFill>
                <a:schemeClr val="tx1">
                  <a:lumMod val="65000"/>
                  <a:lumOff val="35000"/>
                </a:schemeClr>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868362"/>
          </a:xfrm>
        </p:spPr>
        <p:txBody>
          <a:bodyPr>
            <a:normAutofit/>
          </a:bodyPr>
          <a:lstStyle/>
          <a:p>
            <a:pPr algn="ctr"/>
            <a:r>
              <a:rPr lang="en-US" sz="3200" dirty="0" smtClean="0">
                <a:latin typeface="Arial"/>
                <a:cs typeface="Arial"/>
              </a:rPr>
              <a:t>Bias, Prejudice, &amp; Stereotyping</a:t>
            </a:r>
            <a:endParaRPr lang="en-US" sz="32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b="1" dirty="0" smtClean="0">
                <a:solidFill>
                  <a:srgbClr val="595959"/>
                </a:solidFill>
                <a:latin typeface="Arial"/>
                <a:cs typeface="Arial"/>
              </a:rPr>
              <a:t>Bias</a:t>
            </a:r>
            <a:r>
              <a:rPr lang="en-US" dirty="0" smtClean="0">
                <a:solidFill>
                  <a:srgbClr val="595959"/>
                </a:solidFill>
                <a:latin typeface="Arial"/>
                <a:cs typeface="Arial"/>
              </a:rPr>
              <a:t> – preference that inhibits impartial judgment</a:t>
            </a:r>
          </a:p>
          <a:p>
            <a:pPr lvl="1">
              <a:buClr>
                <a:srgbClr val="70BF15"/>
              </a:buClr>
              <a:buFont typeface="Arial"/>
              <a:buChar char="•"/>
            </a:pPr>
            <a:r>
              <a:rPr lang="en-US" dirty="0" smtClean="0">
                <a:solidFill>
                  <a:srgbClr val="595959"/>
                </a:solidFill>
                <a:latin typeface="Arial"/>
                <a:cs typeface="Arial"/>
              </a:rPr>
              <a:t>Ethnocentric – believe in the supremacy of their own ethnic group</a:t>
            </a:r>
          </a:p>
          <a:p>
            <a:pPr>
              <a:buClr>
                <a:srgbClr val="70BF15"/>
              </a:buClr>
              <a:buFont typeface="Arial"/>
              <a:buChar char="•"/>
            </a:pPr>
            <a:r>
              <a:rPr lang="en-US" b="1" dirty="0" smtClean="0">
                <a:solidFill>
                  <a:srgbClr val="595959"/>
                </a:solidFill>
                <a:latin typeface="Arial"/>
                <a:cs typeface="Arial"/>
              </a:rPr>
              <a:t>Prejudice</a:t>
            </a:r>
            <a:r>
              <a:rPr lang="en-US" dirty="0" smtClean="0">
                <a:solidFill>
                  <a:srgbClr val="595959"/>
                </a:solidFill>
                <a:latin typeface="Arial"/>
                <a:cs typeface="Arial"/>
              </a:rPr>
              <a:t> – strong feeling or belief about a person or subject that is formed without reviewing facts or information</a:t>
            </a:r>
          </a:p>
          <a:p>
            <a:pPr lvl="1">
              <a:buClr>
                <a:srgbClr val="70BF15"/>
              </a:buClr>
              <a:buFont typeface="Arial"/>
              <a:buChar char="•"/>
            </a:pPr>
            <a:r>
              <a:rPr lang="en-US" dirty="0" smtClean="0">
                <a:solidFill>
                  <a:srgbClr val="595959"/>
                </a:solidFill>
                <a:latin typeface="Arial"/>
                <a:cs typeface="Arial"/>
              </a:rPr>
              <a:t>prejudge</a:t>
            </a:r>
          </a:p>
          <a:p>
            <a:pPr>
              <a:buClr>
                <a:srgbClr val="70BF15"/>
              </a:buClr>
              <a:buFont typeface="Arial"/>
              <a:buChar char="•"/>
            </a:pPr>
            <a:r>
              <a:rPr lang="en-US" b="1" dirty="0" smtClean="0">
                <a:solidFill>
                  <a:srgbClr val="595959"/>
                </a:solidFill>
                <a:latin typeface="Arial"/>
                <a:cs typeface="Arial"/>
              </a:rPr>
              <a:t>Stereotyping</a:t>
            </a:r>
            <a:r>
              <a:rPr lang="en-US" dirty="0" smtClean="0">
                <a:solidFill>
                  <a:srgbClr val="595959"/>
                </a:solidFill>
                <a:latin typeface="Arial"/>
                <a:cs typeface="Arial"/>
              </a:rPr>
              <a:t> – assumption that everyone in a particular group is the same</a:t>
            </a:r>
          </a:p>
          <a:p>
            <a:pPr lvl="1">
              <a:buClr>
                <a:srgbClr val="70BF15"/>
              </a:buClr>
              <a:buFont typeface="Arial"/>
              <a:buChar char="•"/>
            </a:pPr>
            <a:r>
              <a:rPr lang="en-US" dirty="0" smtClean="0">
                <a:solidFill>
                  <a:srgbClr val="595959"/>
                </a:solidFill>
                <a:latin typeface="Arial"/>
                <a:cs typeface="Arial"/>
              </a:rPr>
              <a:t>Ignore individual characteristics and “label” an individual</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7467600" cy="792162"/>
          </a:xfrm>
        </p:spPr>
        <p:txBody>
          <a:bodyPr>
            <a:normAutofit/>
          </a:bodyPr>
          <a:lstStyle/>
          <a:p>
            <a:r>
              <a:rPr lang="en-US" sz="4000" dirty="0" smtClean="0">
                <a:latin typeface="Arial"/>
                <a:cs typeface="Arial"/>
              </a:rPr>
              <a:t>Avoiding Barriers</a:t>
            </a:r>
            <a:endParaRPr lang="en-US" sz="4000" dirty="0">
              <a:latin typeface="Arial"/>
              <a:cs typeface="Arial"/>
            </a:endParaRPr>
          </a:p>
        </p:txBody>
      </p:sp>
      <p:sp>
        <p:nvSpPr>
          <p:cNvPr id="3" name="Content Placeholder 2"/>
          <p:cNvSpPr>
            <a:spLocks noGrp="1"/>
          </p:cNvSpPr>
          <p:nvPr>
            <p:ph sz="quarter" idx="1"/>
          </p:nvPr>
        </p:nvSpPr>
        <p:spPr/>
        <p:txBody>
          <a:bodyPr>
            <a:normAutofit fontScale="92500" lnSpcReduction="10000"/>
          </a:bodyPr>
          <a:lstStyle/>
          <a:p>
            <a:pPr>
              <a:buClr>
                <a:srgbClr val="70BF15"/>
              </a:buClr>
              <a:buFont typeface="Arial"/>
              <a:buChar char="•"/>
            </a:pPr>
            <a:r>
              <a:rPr lang="en-US" dirty="0" smtClean="0">
                <a:solidFill>
                  <a:srgbClr val="595959"/>
                </a:solidFill>
                <a:latin typeface="Arial"/>
                <a:cs typeface="Arial"/>
              </a:rPr>
              <a:t>Know and be consciously aware of your own personal &amp; professional values &amp; beliefs</a:t>
            </a:r>
          </a:p>
          <a:p>
            <a:pPr>
              <a:buClr>
                <a:srgbClr val="70BF15"/>
              </a:buClr>
              <a:buFont typeface="Arial"/>
              <a:buChar char="•"/>
            </a:pPr>
            <a:r>
              <a:rPr lang="en-US" dirty="0" smtClean="0">
                <a:solidFill>
                  <a:srgbClr val="595959"/>
                </a:solidFill>
                <a:latin typeface="Arial"/>
                <a:cs typeface="Arial"/>
              </a:rPr>
              <a:t>Obtain as much information as possible about different ethnic/cultural groups</a:t>
            </a:r>
          </a:p>
          <a:p>
            <a:pPr>
              <a:buClr>
                <a:srgbClr val="70BF15"/>
              </a:buClr>
              <a:buFont typeface="Arial"/>
              <a:buChar char="•"/>
            </a:pPr>
            <a:r>
              <a:rPr lang="en-US" dirty="0" smtClean="0">
                <a:solidFill>
                  <a:srgbClr val="595959"/>
                </a:solidFill>
                <a:latin typeface="Arial"/>
                <a:cs typeface="Arial"/>
              </a:rPr>
              <a:t>Be sensitive to behaviors and practices different from your own</a:t>
            </a:r>
          </a:p>
          <a:p>
            <a:pPr>
              <a:buClr>
                <a:srgbClr val="70BF15"/>
              </a:buClr>
              <a:buFont typeface="Arial"/>
              <a:buChar char="•"/>
            </a:pPr>
            <a:r>
              <a:rPr lang="en-US" dirty="0" smtClean="0">
                <a:solidFill>
                  <a:srgbClr val="595959"/>
                </a:solidFill>
                <a:latin typeface="Arial"/>
                <a:cs typeface="Arial"/>
              </a:rPr>
              <a:t>Remember that you are not being pressured to adopt other beliefs, just respect them</a:t>
            </a:r>
          </a:p>
          <a:p>
            <a:pPr>
              <a:buClr>
                <a:srgbClr val="70BF15"/>
              </a:buClr>
              <a:buFont typeface="Arial"/>
              <a:buChar char="•"/>
            </a:pPr>
            <a:r>
              <a:rPr lang="en-US" dirty="0" smtClean="0">
                <a:solidFill>
                  <a:srgbClr val="595959"/>
                </a:solidFill>
                <a:latin typeface="Arial"/>
                <a:cs typeface="Arial"/>
              </a:rPr>
              <a:t>Ask questions</a:t>
            </a:r>
          </a:p>
          <a:p>
            <a:pPr>
              <a:buClr>
                <a:srgbClr val="70BF15"/>
              </a:buClr>
              <a:buFont typeface="Arial"/>
              <a:buChar char="•"/>
            </a:pPr>
            <a:r>
              <a:rPr lang="en-US" dirty="0" smtClean="0">
                <a:solidFill>
                  <a:srgbClr val="595959"/>
                </a:solidFill>
                <a:latin typeface="Arial"/>
                <a:cs typeface="Arial"/>
              </a:rPr>
              <a:t>Evaluate information before you form an opinion</a:t>
            </a:r>
          </a:p>
          <a:p>
            <a:pPr>
              <a:buClr>
                <a:srgbClr val="70BF15"/>
              </a:buClr>
              <a:buFont typeface="Arial"/>
              <a:buChar char="•"/>
            </a:pPr>
            <a:r>
              <a:rPr lang="en-US" dirty="0" smtClean="0">
                <a:solidFill>
                  <a:srgbClr val="595959"/>
                </a:solidFill>
                <a:latin typeface="Arial"/>
                <a:cs typeface="Arial"/>
              </a:rPr>
              <a:t>Avoid jokes that offend</a:t>
            </a:r>
          </a:p>
          <a:p>
            <a:pPr>
              <a:buClr>
                <a:srgbClr val="70BF15"/>
              </a:buClr>
              <a:buFont typeface="Arial"/>
              <a:buChar char="•"/>
            </a:pPr>
            <a:r>
              <a:rPr lang="en-US" dirty="0" smtClean="0">
                <a:solidFill>
                  <a:srgbClr val="595959"/>
                </a:solidFill>
                <a:latin typeface="Arial"/>
                <a:cs typeface="Arial"/>
              </a:rPr>
              <a:t>Apologize if you hurt another person and forgive if another person hurts you</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Autofit/>
          </a:bodyPr>
          <a:lstStyle/>
          <a:p>
            <a:r>
              <a:rPr lang="en-US" sz="3600" dirty="0" smtClean="0">
                <a:latin typeface="Arial"/>
                <a:cs typeface="Arial"/>
              </a:rPr>
              <a:t>How do you define yourself?</a:t>
            </a:r>
            <a:endParaRPr lang="en-US" sz="3600" dirty="0">
              <a:latin typeface="Arial"/>
              <a:cs typeface="Arial"/>
            </a:endParaRPr>
          </a:p>
        </p:txBody>
      </p:sp>
      <p:sp>
        <p:nvSpPr>
          <p:cNvPr id="4" name="Content Placeholder 3"/>
          <p:cNvSpPr>
            <a:spLocks noGrp="1"/>
          </p:cNvSpPr>
          <p:nvPr>
            <p:ph sz="quarter" idx="1"/>
          </p:nvPr>
        </p:nvSpPr>
        <p:spPr>
          <a:xfrm>
            <a:off x="457200" y="1066800"/>
            <a:ext cx="3657600" cy="4572000"/>
          </a:xfrm>
        </p:spPr>
        <p:txBody>
          <a:bodyPr/>
          <a:lstStyle/>
          <a:p>
            <a:pPr>
              <a:lnSpc>
                <a:spcPct val="150000"/>
              </a:lnSpc>
              <a:buClr>
                <a:srgbClr val="70BF15"/>
              </a:buClr>
              <a:buFont typeface="Arial"/>
              <a:buChar char="•"/>
            </a:pPr>
            <a:endParaRPr lang="en-US" dirty="0" smtClean="0">
              <a:solidFill>
                <a:srgbClr val="595959"/>
              </a:solidFill>
              <a:latin typeface="Arial"/>
              <a:cs typeface="Arial"/>
            </a:endParaRPr>
          </a:p>
          <a:p>
            <a:pPr>
              <a:lnSpc>
                <a:spcPct val="150000"/>
              </a:lnSpc>
              <a:buClr>
                <a:srgbClr val="70BF15"/>
              </a:buClr>
              <a:buFont typeface="Arial"/>
              <a:buChar char="•"/>
            </a:pPr>
            <a:r>
              <a:rPr lang="en-US" dirty="0" smtClean="0">
                <a:solidFill>
                  <a:srgbClr val="595959"/>
                </a:solidFill>
                <a:latin typeface="Arial"/>
                <a:cs typeface="Arial"/>
              </a:rPr>
              <a:t>Economic class</a:t>
            </a:r>
          </a:p>
          <a:p>
            <a:pPr>
              <a:lnSpc>
                <a:spcPct val="150000"/>
              </a:lnSpc>
              <a:buClr>
                <a:srgbClr val="70BF15"/>
              </a:buClr>
              <a:buFont typeface="Arial"/>
              <a:buChar char="•"/>
            </a:pPr>
            <a:r>
              <a:rPr lang="en-US" dirty="0" smtClean="0">
                <a:solidFill>
                  <a:srgbClr val="595959"/>
                </a:solidFill>
                <a:latin typeface="Arial"/>
                <a:cs typeface="Arial"/>
              </a:rPr>
              <a:t>Education</a:t>
            </a:r>
          </a:p>
          <a:p>
            <a:pPr>
              <a:lnSpc>
                <a:spcPct val="150000"/>
              </a:lnSpc>
              <a:buClr>
                <a:srgbClr val="70BF15"/>
              </a:buClr>
              <a:buFont typeface="Arial"/>
              <a:buChar char="•"/>
            </a:pPr>
            <a:r>
              <a:rPr lang="en-US" dirty="0" smtClean="0">
                <a:solidFill>
                  <a:srgbClr val="595959"/>
                </a:solidFill>
                <a:latin typeface="Arial"/>
                <a:cs typeface="Arial"/>
              </a:rPr>
              <a:t>Geographic location</a:t>
            </a:r>
          </a:p>
          <a:p>
            <a:pPr>
              <a:lnSpc>
                <a:spcPct val="150000"/>
              </a:lnSpc>
              <a:buClr>
                <a:srgbClr val="70BF15"/>
              </a:buClr>
              <a:buFont typeface="Arial"/>
              <a:buChar char="•"/>
            </a:pPr>
            <a:r>
              <a:rPr lang="en-US" dirty="0" smtClean="0">
                <a:solidFill>
                  <a:srgbClr val="595959"/>
                </a:solidFill>
                <a:latin typeface="Arial"/>
                <a:cs typeface="Arial"/>
              </a:rPr>
              <a:t>Language</a:t>
            </a:r>
          </a:p>
          <a:p>
            <a:pPr>
              <a:lnSpc>
                <a:spcPct val="150000"/>
              </a:lnSpc>
              <a:buClr>
                <a:srgbClr val="70BF15"/>
              </a:buClr>
              <a:buFont typeface="Arial"/>
              <a:buChar char="•"/>
            </a:pPr>
            <a:r>
              <a:rPr lang="en-US" dirty="0" smtClean="0">
                <a:solidFill>
                  <a:srgbClr val="595959"/>
                </a:solidFill>
                <a:latin typeface="Arial"/>
                <a:cs typeface="Arial"/>
              </a:rPr>
              <a:t>Life experiences</a:t>
            </a:r>
            <a:endParaRPr lang="en-US" dirty="0">
              <a:solidFill>
                <a:srgbClr val="595959"/>
              </a:solidFill>
              <a:latin typeface="Arial"/>
              <a:cs typeface="Arial"/>
            </a:endParaRPr>
          </a:p>
        </p:txBody>
      </p:sp>
      <p:sp>
        <p:nvSpPr>
          <p:cNvPr id="5" name="Content Placeholder 4"/>
          <p:cNvSpPr>
            <a:spLocks noGrp="1"/>
          </p:cNvSpPr>
          <p:nvPr>
            <p:ph sz="quarter" idx="2"/>
          </p:nvPr>
        </p:nvSpPr>
        <p:spPr>
          <a:xfrm>
            <a:off x="4270248" y="1066800"/>
            <a:ext cx="3657600" cy="4572000"/>
          </a:xfrm>
        </p:spPr>
        <p:txBody>
          <a:bodyPr/>
          <a:lstStyle/>
          <a:p>
            <a:pPr>
              <a:lnSpc>
                <a:spcPct val="150000"/>
              </a:lnSpc>
              <a:buClr>
                <a:srgbClr val="70BF15"/>
              </a:buClr>
              <a:buFont typeface="Arial"/>
              <a:buChar char="•"/>
            </a:pPr>
            <a:endParaRPr lang="en-US" dirty="0" smtClean="0">
              <a:solidFill>
                <a:srgbClr val="595959"/>
              </a:solidFill>
              <a:latin typeface="Arial"/>
              <a:cs typeface="Arial"/>
            </a:endParaRPr>
          </a:p>
          <a:p>
            <a:pPr>
              <a:lnSpc>
                <a:spcPct val="150000"/>
              </a:lnSpc>
              <a:buClr>
                <a:srgbClr val="70BF15"/>
              </a:buClr>
              <a:buFont typeface="Arial"/>
              <a:buChar char="•"/>
            </a:pPr>
            <a:r>
              <a:rPr lang="en-US" dirty="0" smtClean="0">
                <a:solidFill>
                  <a:srgbClr val="595959"/>
                </a:solidFill>
                <a:latin typeface="Arial"/>
                <a:cs typeface="Arial"/>
              </a:rPr>
              <a:t>Military experience</a:t>
            </a:r>
          </a:p>
          <a:p>
            <a:pPr>
              <a:lnSpc>
                <a:spcPct val="150000"/>
              </a:lnSpc>
              <a:buClr>
                <a:srgbClr val="70BF15"/>
              </a:buClr>
              <a:buFont typeface="Arial"/>
              <a:buChar char="•"/>
            </a:pPr>
            <a:r>
              <a:rPr lang="en-US" dirty="0" smtClean="0">
                <a:solidFill>
                  <a:srgbClr val="595959"/>
                </a:solidFill>
                <a:latin typeface="Arial"/>
                <a:cs typeface="Arial"/>
              </a:rPr>
              <a:t>Marital status/ domestic partnership</a:t>
            </a:r>
          </a:p>
          <a:p>
            <a:pPr>
              <a:lnSpc>
                <a:spcPct val="150000"/>
              </a:lnSpc>
              <a:buClr>
                <a:srgbClr val="70BF15"/>
              </a:buClr>
              <a:buFont typeface="Arial"/>
              <a:buChar char="•"/>
            </a:pPr>
            <a:r>
              <a:rPr lang="en-US" dirty="0" smtClean="0">
                <a:solidFill>
                  <a:srgbClr val="595959"/>
                </a:solidFill>
                <a:latin typeface="Arial"/>
                <a:cs typeface="Arial"/>
              </a:rPr>
              <a:t>Parental status</a:t>
            </a:r>
          </a:p>
          <a:p>
            <a:pPr>
              <a:lnSpc>
                <a:spcPct val="150000"/>
              </a:lnSpc>
              <a:buClr>
                <a:srgbClr val="70BF15"/>
              </a:buClr>
              <a:buFont typeface="Arial"/>
              <a:buChar char="•"/>
            </a:pPr>
            <a:r>
              <a:rPr lang="en-US" dirty="0" smtClean="0">
                <a:solidFill>
                  <a:srgbClr val="595959"/>
                </a:solidFill>
                <a:latin typeface="Arial"/>
                <a:cs typeface="Arial"/>
              </a:rPr>
              <a:t>Religion</a:t>
            </a:r>
          </a:p>
          <a:p>
            <a:pPr>
              <a:lnSpc>
                <a:spcPct val="150000"/>
              </a:lnSpc>
              <a:buClr>
                <a:srgbClr val="70BF15"/>
              </a:buClr>
              <a:buFont typeface="Arial"/>
              <a:buChar char="•"/>
            </a:pPr>
            <a:r>
              <a:rPr lang="en-US" dirty="0">
                <a:solidFill>
                  <a:srgbClr val="595959"/>
                </a:solidFill>
                <a:latin typeface="Arial"/>
                <a:cs typeface="Arial"/>
              </a:rPr>
              <a:t>V</a:t>
            </a:r>
            <a:r>
              <a:rPr lang="en-US" dirty="0" smtClean="0">
                <a:solidFill>
                  <a:srgbClr val="595959"/>
                </a:solidFill>
                <a:latin typeface="Arial"/>
                <a:cs typeface="Arial"/>
              </a:rPr>
              <a:t>alues</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62"/>
            <a:ext cx="7467600" cy="792162"/>
          </a:xfrm>
        </p:spPr>
        <p:txBody>
          <a:bodyPr>
            <a:normAutofit/>
          </a:bodyPr>
          <a:lstStyle/>
          <a:p>
            <a:pPr algn="ctr"/>
            <a:r>
              <a:rPr lang="en-US" sz="3200" dirty="0" smtClean="0">
                <a:latin typeface="Arial"/>
                <a:cs typeface="Arial"/>
              </a:rPr>
              <a:t>Understanding Cultural Diversity</a:t>
            </a:r>
            <a:endParaRPr lang="en-US" sz="3200" dirty="0">
              <a:latin typeface="Arial"/>
              <a:cs typeface="Arial"/>
            </a:endParaRPr>
          </a:p>
        </p:txBody>
      </p:sp>
      <p:sp>
        <p:nvSpPr>
          <p:cNvPr id="3" name="Content Placeholder 2"/>
          <p:cNvSpPr>
            <a:spLocks noGrp="1"/>
          </p:cNvSpPr>
          <p:nvPr>
            <p:ph sz="quarter" idx="1"/>
          </p:nvPr>
        </p:nvSpPr>
        <p:spPr/>
        <p:txBody>
          <a:bodyPr>
            <a:normAutofit lnSpcReduction="10000"/>
          </a:bodyPr>
          <a:lstStyle/>
          <a:p>
            <a:pPr>
              <a:buClr>
                <a:srgbClr val="70BF15"/>
              </a:buClr>
              <a:buFont typeface="Arial"/>
              <a:buChar char="•"/>
            </a:pPr>
            <a:r>
              <a:rPr lang="en-US" dirty="0" smtClean="0">
                <a:solidFill>
                  <a:srgbClr val="595959"/>
                </a:solidFill>
                <a:latin typeface="Arial"/>
                <a:cs typeface="Arial"/>
              </a:rPr>
              <a:t>Holistic Care – care that provides for the well-being of the whole person and meets not only physical needs, but also social, emotional, and mental needs</a:t>
            </a:r>
          </a:p>
          <a:p>
            <a:pPr>
              <a:buClr>
                <a:srgbClr val="70BF15"/>
              </a:buClr>
              <a:buFont typeface="Arial"/>
              <a:buChar char="•"/>
            </a:pPr>
            <a:r>
              <a:rPr lang="en-US" dirty="0" smtClean="0">
                <a:solidFill>
                  <a:srgbClr val="595959"/>
                </a:solidFill>
                <a:latin typeface="Arial"/>
                <a:cs typeface="Arial"/>
              </a:rPr>
              <a:t>Areas of Cultural Diversity</a:t>
            </a:r>
          </a:p>
          <a:p>
            <a:pPr lvl="1">
              <a:buClr>
                <a:srgbClr val="70BF15"/>
              </a:buClr>
              <a:buFont typeface="Arial"/>
              <a:buChar char="•"/>
            </a:pPr>
            <a:r>
              <a:rPr lang="en-US" dirty="0" smtClean="0">
                <a:solidFill>
                  <a:srgbClr val="595959"/>
                </a:solidFill>
                <a:latin typeface="Arial"/>
                <a:cs typeface="Arial"/>
              </a:rPr>
              <a:t>Family organization</a:t>
            </a:r>
          </a:p>
          <a:p>
            <a:pPr lvl="1">
              <a:buClr>
                <a:srgbClr val="70BF15"/>
              </a:buClr>
              <a:buFont typeface="Arial"/>
              <a:buChar char="•"/>
            </a:pPr>
            <a:r>
              <a:rPr lang="en-US" dirty="0" smtClean="0">
                <a:solidFill>
                  <a:srgbClr val="595959"/>
                </a:solidFill>
                <a:latin typeface="Arial"/>
                <a:cs typeface="Arial"/>
              </a:rPr>
              <a:t>Language</a:t>
            </a:r>
          </a:p>
          <a:p>
            <a:pPr lvl="1">
              <a:buClr>
                <a:srgbClr val="70BF15"/>
              </a:buClr>
              <a:buFont typeface="Arial"/>
              <a:buChar char="•"/>
            </a:pPr>
            <a:r>
              <a:rPr lang="en-US" dirty="0" smtClean="0">
                <a:solidFill>
                  <a:srgbClr val="595959"/>
                </a:solidFill>
                <a:latin typeface="Arial"/>
                <a:cs typeface="Arial"/>
              </a:rPr>
              <a:t>Personal space</a:t>
            </a:r>
          </a:p>
          <a:p>
            <a:pPr lvl="1">
              <a:buClr>
                <a:srgbClr val="70BF15"/>
              </a:buClr>
              <a:buFont typeface="Arial"/>
              <a:buChar char="•"/>
            </a:pPr>
            <a:r>
              <a:rPr lang="en-US" dirty="0" smtClean="0">
                <a:solidFill>
                  <a:srgbClr val="595959"/>
                </a:solidFill>
                <a:latin typeface="Arial"/>
                <a:cs typeface="Arial"/>
              </a:rPr>
              <a:t>Touching</a:t>
            </a:r>
          </a:p>
          <a:p>
            <a:pPr lvl="1">
              <a:buClr>
                <a:srgbClr val="70BF15"/>
              </a:buClr>
              <a:buFont typeface="Arial"/>
              <a:buChar char="•"/>
            </a:pPr>
            <a:r>
              <a:rPr lang="en-US" dirty="0" smtClean="0">
                <a:solidFill>
                  <a:srgbClr val="595959"/>
                </a:solidFill>
                <a:latin typeface="Arial"/>
                <a:cs typeface="Arial"/>
              </a:rPr>
              <a:t>Eye contact</a:t>
            </a:r>
          </a:p>
          <a:p>
            <a:pPr lvl="1">
              <a:buClr>
                <a:srgbClr val="70BF15"/>
              </a:buClr>
              <a:buFont typeface="Arial"/>
              <a:buChar char="•"/>
            </a:pPr>
            <a:r>
              <a:rPr lang="en-US" dirty="0" smtClean="0">
                <a:solidFill>
                  <a:srgbClr val="595959"/>
                </a:solidFill>
                <a:latin typeface="Arial"/>
                <a:cs typeface="Arial"/>
              </a:rPr>
              <a:t>Gestures</a:t>
            </a:r>
          </a:p>
          <a:p>
            <a:pPr lvl="1">
              <a:buClr>
                <a:srgbClr val="70BF15"/>
              </a:buClr>
              <a:buFont typeface="Arial"/>
              <a:buChar char="•"/>
            </a:pPr>
            <a:r>
              <a:rPr lang="en-US" dirty="0" smtClean="0">
                <a:solidFill>
                  <a:srgbClr val="595959"/>
                </a:solidFill>
                <a:latin typeface="Arial"/>
                <a:cs typeface="Arial"/>
              </a:rPr>
              <a:t>Health care beliefs</a:t>
            </a:r>
          </a:p>
          <a:p>
            <a:pPr lvl="1">
              <a:buClr>
                <a:srgbClr val="70BF15"/>
              </a:buClr>
              <a:buFont typeface="Arial"/>
              <a:buChar char="•"/>
            </a:pPr>
            <a:r>
              <a:rPr lang="en-US" dirty="0" smtClean="0">
                <a:solidFill>
                  <a:srgbClr val="595959"/>
                </a:solidFill>
                <a:latin typeface="Arial"/>
                <a:cs typeface="Arial"/>
              </a:rPr>
              <a:t>Spirituality </a:t>
            </a:r>
          </a:p>
          <a:p>
            <a:pPr lvl="1">
              <a:buClr>
                <a:srgbClr val="70BF15"/>
              </a:buClr>
              <a:buFont typeface="Arial"/>
              <a:buChar char="•"/>
            </a:pPr>
            <a:r>
              <a:rPr lang="en-US" dirty="0" smtClean="0">
                <a:solidFill>
                  <a:srgbClr val="595959"/>
                </a:solidFill>
                <a:latin typeface="Arial"/>
                <a:cs typeface="Arial"/>
              </a:rPr>
              <a:t>Religion </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96962"/>
          </a:xfrm>
        </p:spPr>
        <p:txBody>
          <a:bodyPr>
            <a:noAutofit/>
          </a:bodyPr>
          <a:lstStyle/>
          <a:p>
            <a:r>
              <a:rPr lang="en-US" sz="2400" dirty="0" smtClean="0">
                <a:latin typeface="Arial"/>
                <a:cs typeface="Arial"/>
              </a:rPr>
              <a:t>Providing Care to Limited English Speaking Patients</a:t>
            </a:r>
            <a:endParaRPr lang="en-US" sz="24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rgbClr val="595959"/>
                </a:solidFill>
                <a:latin typeface="Arial"/>
                <a:cs typeface="Arial"/>
              </a:rPr>
              <a:t>Speak slowing</a:t>
            </a:r>
          </a:p>
          <a:p>
            <a:pPr>
              <a:buClr>
                <a:srgbClr val="70BF15"/>
              </a:buClr>
              <a:buFont typeface="Arial"/>
              <a:buChar char="•"/>
            </a:pPr>
            <a:r>
              <a:rPr lang="en-US" dirty="0" smtClean="0">
                <a:solidFill>
                  <a:srgbClr val="595959"/>
                </a:solidFill>
                <a:latin typeface="Arial"/>
                <a:cs typeface="Arial"/>
              </a:rPr>
              <a:t>Use simple words</a:t>
            </a:r>
          </a:p>
          <a:p>
            <a:pPr>
              <a:buClr>
                <a:srgbClr val="70BF15"/>
              </a:buClr>
              <a:buFont typeface="Arial"/>
              <a:buChar char="•"/>
            </a:pPr>
            <a:r>
              <a:rPr lang="en-US" dirty="0" smtClean="0">
                <a:solidFill>
                  <a:srgbClr val="595959"/>
                </a:solidFill>
                <a:latin typeface="Arial"/>
                <a:cs typeface="Arial"/>
              </a:rPr>
              <a:t>Use gestures or pictures to clarify the meaning of words</a:t>
            </a:r>
          </a:p>
          <a:p>
            <a:pPr>
              <a:buClr>
                <a:srgbClr val="70BF15"/>
              </a:buClr>
              <a:buFont typeface="Arial"/>
              <a:buChar char="•"/>
            </a:pPr>
            <a:r>
              <a:rPr lang="en-US" dirty="0" smtClean="0">
                <a:solidFill>
                  <a:srgbClr val="595959"/>
                </a:solidFill>
                <a:latin typeface="Arial"/>
                <a:cs typeface="Arial"/>
              </a:rPr>
              <a:t>Use nonverbal communication </a:t>
            </a:r>
          </a:p>
          <a:p>
            <a:pPr lvl="1">
              <a:buClr>
                <a:srgbClr val="70BF15"/>
              </a:buClr>
              <a:buFont typeface="Arial"/>
              <a:buChar char="•"/>
            </a:pPr>
            <a:r>
              <a:rPr lang="en-US" dirty="0" smtClean="0">
                <a:solidFill>
                  <a:srgbClr val="595959"/>
                </a:solidFill>
                <a:latin typeface="Arial"/>
                <a:cs typeface="Arial"/>
              </a:rPr>
              <a:t>Smile</a:t>
            </a:r>
          </a:p>
          <a:p>
            <a:pPr lvl="1">
              <a:buClr>
                <a:srgbClr val="70BF15"/>
              </a:buClr>
              <a:buFont typeface="Arial"/>
              <a:buChar char="•"/>
            </a:pPr>
            <a:r>
              <a:rPr lang="en-US" dirty="0" smtClean="0">
                <a:solidFill>
                  <a:srgbClr val="595959"/>
                </a:solidFill>
                <a:latin typeface="Arial"/>
                <a:cs typeface="Arial"/>
              </a:rPr>
              <a:t>Touch if culturally appropriate</a:t>
            </a:r>
          </a:p>
          <a:p>
            <a:pPr>
              <a:buClr>
                <a:srgbClr val="70BF15"/>
              </a:buClr>
              <a:buFont typeface="Arial"/>
              <a:buChar char="•"/>
            </a:pPr>
            <a:r>
              <a:rPr lang="en-US" dirty="0" smtClean="0">
                <a:solidFill>
                  <a:srgbClr val="595959"/>
                </a:solidFill>
                <a:latin typeface="Arial"/>
                <a:cs typeface="Arial"/>
              </a:rPr>
              <a:t>Obtain feedback to determine whether the patient understands the information</a:t>
            </a:r>
          </a:p>
          <a:p>
            <a:pPr>
              <a:buClr>
                <a:srgbClr val="70BF15"/>
              </a:buClr>
              <a:buFont typeface="Arial"/>
              <a:buChar char="•"/>
            </a:pPr>
            <a:r>
              <a:rPr lang="en-US" dirty="0" smtClean="0">
                <a:solidFill>
                  <a:srgbClr val="595959"/>
                </a:solidFill>
                <a:latin typeface="Arial"/>
                <a:cs typeface="Arial"/>
              </a:rPr>
              <a:t>Don’t speak louder</a:t>
            </a:r>
          </a:p>
          <a:p>
            <a:pPr>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r>
              <a:rPr lang="en-US" sz="3200" dirty="0" smtClean="0">
                <a:latin typeface="Arial"/>
                <a:cs typeface="Arial"/>
              </a:rPr>
              <a:t>Alternative Health Care Providers</a:t>
            </a:r>
            <a:endParaRPr lang="en-US" sz="3200" dirty="0">
              <a:latin typeface="Arial"/>
              <a:cs typeface="Arial"/>
            </a:endParaRPr>
          </a:p>
        </p:txBody>
      </p:sp>
      <p:sp>
        <p:nvSpPr>
          <p:cNvPr id="3" name="Content Placeholder 2"/>
          <p:cNvSpPr>
            <a:spLocks noGrp="1"/>
          </p:cNvSpPr>
          <p:nvPr>
            <p:ph sz="quarter" idx="1"/>
          </p:nvPr>
        </p:nvSpPr>
        <p:spPr>
          <a:xfrm>
            <a:off x="457200" y="1295400"/>
            <a:ext cx="7467600" cy="4873752"/>
          </a:xfrm>
        </p:spPr>
        <p:txBody>
          <a:bodyPr/>
          <a:lstStyle/>
          <a:p>
            <a:pPr>
              <a:lnSpc>
                <a:spcPct val="200000"/>
              </a:lnSpc>
              <a:buClr>
                <a:srgbClr val="70BF15"/>
              </a:buClr>
              <a:buFont typeface="Arial"/>
              <a:buChar char="•"/>
            </a:pPr>
            <a:r>
              <a:rPr lang="en-US" dirty="0" smtClean="0">
                <a:solidFill>
                  <a:srgbClr val="595959"/>
                </a:solidFill>
                <a:latin typeface="Arial"/>
                <a:cs typeface="Arial"/>
              </a:rPr>
              <a:t>Chiropractors</a:t>
            </a:r>
          </a:p>
          <a:p>
            <a:pPr>
              <a:lnSpc>
                <a:spcPct val="200000"/>
              </a:lnSpc>
              <a:buClr>
                <a:srgbClr val="70BF15"/>
              </a:buClr>
              <a:buFont typeface="Arial"/>
              <a:buChar char="•"/>
            </a:pPr>
            <a:r>
              <a:rPr lang="en-US" dirty="0" smtClean="0">
                <a:solidFill>
                  <a:srgbClr val="595959"/>
                </a:solidFill>
                <a:latin typeface="Arial"/>
                <a:cs typeface="Arial"/>
              </a:rPr>
              <a:t>Homeopaths</a:t>
            </a:r>
          </a:p>
          <a:p>
            <a:pPr>
              <a:lnSpc>
                <a:spcPct val="200000"/>
              </a:lnSpc>
              <a:buClr>
                <a:srgbClr val="70BF15"/>
              </a:buClr>
              <a:buFont typeface="Arial"/>
              <a:buChar char="•"/>
            </a:pPr>
            <a:r>
              <a:rPr lang="en-US" dirty="0" smtClean="0">
                <a:solidFill>
                  <a:srgbClr val="595959"/>
                </a:solidFill>
                <a:latin typeface="Arial"/>
                <a:cs typeface="Arial"/>
              </a:rPr>
              <a:t>Naturopaths</a:t>
            </a:r>
          </a:p>
          <a:p>
            <a:pPr>
              <a:lnSpc>
                <a:spcPct val="200000"/>
              </a:lnSpc>
              <a:buClr>
                <a:srgbClr val="70BF15"/>
              </a:buClr>
              <a:buFont typeface="Arial"/>
              <a:buChar char="•"/>
            </a:pPr>
            <a:r>
              <a:rPr lang="en-US" dirty="0" smtClean="0">
                <a:solidFill>
                  <a:srgbClr val="595959"/>
                </a:solidFill>
                <a:latin typeface="Arial"/>
                <a:cs typeface="Arial"/>
              </a:rPr>
              <a:t>Hypnotists</a:t>
            </a:r>
          </a:p>
          <a:p>
            <a:pPr>
              <a:lnSpc>
                <a:spcPct val="200000"/>
              </a:lnSpc>
              <a:buClr>
                <a:srgbClr val="70BF15"/>
              </a:buClr>
              <a:buFont typeface="Arial"/>
              <a:buChar char="•"/>
            </a:pPr>
            <a:r>
              <a:rPr lang="en-US" dirty="0" smtClean="0">
                <a:solidFill>
                  <a:srgbClr val="595959"/>
                </a:solidFill>
                <a:latin typeface="Arial"/>
                <a:cs typeface="Arial"/>
              </a:rPr>
              <a:t>acupuncture./Oriental medicine practitioner</a:t>
            </a:r>
          </a:p>
          <a:p>
            <a:pPr>
              <a:lnSpc>
                <a:spcPct val="200000"/>
              </a:lnSpc>
              <a:buClr>
                <a:srgbClr val="70BF15"/>
              </a:buClr>
              <a:buFont typeface="Arial"/>
              <a:buChar char="•"/>
            </a:pPr>
            <a:r>
              <a:rPr lang="en-US" dirty="0" smtClean="0">
                <a:solidFill>
                  <a:srgbClr val="595959"/>
                </a:solidFill>
                <a:latin typeface="Arial"/>
                <a:cs typeface="Arial"/>
              </a:rPr>
              <a:t>Massage therapist</a:t>
            </a:r>
          </a:p>
          <a:p>
            <a:pPr>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2"/>
            <a:ext cx="8686800" cy="1173162"/>
          </a:xfrm>
        </p:spPr>
        <p:txBody>
          <a:bodyPr>
            <a:noAutofit/>
          </a:bodyPr>
          <a:lstStyle/>
          <a:p>
            <a:r>
              <a:rPr lang="en-US" sz="2600" dirty="0" smtClean="0">
                <a:latin typeface="Arial"/>
                <a:cs typeface="Arial"/>
              </a:rPr>
              <a:t>Show respect for patient’s beliefs and practices</a:t>
            </a:r>
            <a:endParaRPr lang="en-US" sz="26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Be a willing listener</a:t>
            </a:r>
          </a:p>
          <a:p>
            <a:pPr>
              <a:buClr>
                <a:srgbClr val="70BF15"/>
              </a:buClr>
              <a:buFont typeface="Arial"/>
              <a:buChar char="•"/>
            </a:pPr>
            <a:r>
              <a:rPr lang="en-US" dirty="0" smtClean="0">
                <a:solidFill>
                  <a:srgbClr val="595959"/>
                </a:solidFill>
                <a:latin typeface="Arial"/>
                <a:cs typeface="Arial"/>
              </a:rPr>
              <a:t>Provide support for spiritual and religious practices</a:t>
            </a:r>
          </a:p>
          <a:p>
            <a:pPr>
              <a:buClr>
                <a:srgbClr val="70BF15"/>
              </a:buClr>
              <a:buFont typeface="Arial"/>
              <a:buChar char="•"/>
            </a:pPr>
            <a:r>
              <a:rPr lang="en-US" dirty="0" smtClean="0">
                <a:solidFill>
                  <a:srgbClr val="595959"/>
                </a:solidFill>
                <a:latin typeface="Arial"/>
                <a:cs typeface="Arial"/>
              </a:rPr>
              <a:t>Respect religious symbols and books</a:t>
            </a:r>
          </a:p>
          <a:p>
            <a:pPr>
              <a:buClr>
                <a:srgbClr val="70BF15"/>
              </a:buClr>
              <a:buFont typeface="Arial"/>
              <a:buChar char="•"/>
            </a:pPr>
            <a:r>
              <a:rPr lang="en-US" dirty="0" smtClean="0">
                <a:solidFill>
                  <a:srgbClr val="595959"/>
                </a:solidFill>
                <a:latin typeface="Arial"/>
                <a:cs typeface="Arial"/>
              </a:rPr>
              <a:t>Allow privacy for the patient during clergy visits or while the patient is observing religious customs such as communion, prayer, and meditation</a:t>
            </a:r>
          </a:p>
          <a:p>
            <a:pPr>
              <a:buClr>
                <a:srgbClr val="70BF15"/>
              </a:buClr>
              <a:buFont typeface="Arial"/>
              <a:buChar char="•"/>
            </a:pPr>
            <a:r>
              <a:rPr lang="en-US" dirty="0" smtClean="0">
                <a:solidFill>
                  <a:srgbClr val="595959"/>
                </a:solidFill>
                <a:latin typeface="Arial"/>
                <a:cs typeface="Arial"/>
              </a:rPr>
              <a:t>Refrain from imposing your own beliefs on the patient</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1918</TotalTime>
  <Words>1761</Words>
  <Application>Microsoft Macintosh PowerPoint</Application>
  <PresentationFormat>On-screen Show (4:3)</PresentationFormat>
  <Paragraphs>191</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Cultural Diversity</vt:lpstr>
      <vt:lpstr>How to define Culture ?</vt:lpstr>
      <vt:lpstr>Bias, Prejudice, &amp; Stereotyping</vt:lpstr>
      <vt:lpstr>Avoiding Barriers</vt:lpstr>
      <vt:lpstr>How do you define yourself?</vt:lpstr>
      <vt:lpstr>Understanding Cultural Diversity</vt:lpstr>
      <vt:lpstr>Providing Care to Limited English Speaking Patients</vt:lpstr>
      <vt:lpstr>Alternative Health Care Providers</vt:lpstr>
      <vt:lpstr>Show respect for patient’s beliefs and practices</vt:lpstr>
      <vt:lpstr>Disparities in Health Care</vt:lpstr>
      <vt:lpstr>Addressing Diversity in Health Care</vt:lpstr>
      <vt:lpstr>Respecting Cultural Diversity</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289</cp:revision>
  <cp:lastPrinted>2011-10-12T13:30:15Z</cp:lastPrinted>
  <dcterms:created xsi:type="dcterms:W3CDTF">2012-09-24T20:59:04Z</dcterms:created>
  <dcterms:modified xsi:type="dcterms:W3CDTF">2012-10-15T18:51:08Z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